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sldIdLst>
    <p:sldId id="482" r:id="rId5"/>
    <p:sldId id="629" r:id="rId6"/>
    <p:sldId id="846" r:id="rId7"/>
    <p:sldId id="630" r:id="rId8"/>
    <p:sldId id="631" r:id="rId9"/>
    <p:sldId id="632" r:id="rId10"/>
    <p:sldId id="633" r:id="rId11"/>
    <p:sldId id="634" r:id="rId12"/>
    <p:sldId id="635" r:id="rId13"/>
    <p:sldId id="636" r:id="rId14"/>
    <p:sldId id="637" r:id="rId15"/>
    <p:sldId id="638" r:id="rId16"/>
    <p:sldId id="639" r:id="rId17"/>
    <p:sldId id="640" r:id="rId18"/>
    <p:sldId id="845" r:id="rId19"/>
    <p:sldId id="847" r:id="rId20"/>
    <p:sldId id="848" r:id="rId21"/>
    <p:sldId id="849" r:id="rId22"/>
    <p:sldId id="850" r:id="rId23"/>
    <p:sldId id="851" r:id="rId24"/>
    <p:sldId id="852" r:id="rId25"/>
    <p:sldId id="853" r:id="rId26"/>
    <p:sldId id="854" r:id="rId27"/>
    <p:sldId id="855" r:id="rId28"/>
    <p:sldId id="856" r:id="rId29"/>
    <p:sldId id="857" r:id="rId30"/>
    <p:sldId id="858" r:id="rId31"/>
    <p:sldId id="859" r:id="rId32"/>
    <p:sldId id="860" r:id="rId33"/>
    <p:sldId id="861" r:id="rId34"/>
    <p:sldId id="862" r:id="rId35"/>
    <p:sldId id="863" r:id="rId36"/>
    <p:sldId id="864" r:id="rId37"/>
    <p:sldId id="643" r:id="rId38"/>
    <p:sldId id="644" r:id="rId39"/>
    <p:sldId id="645" r:id="rId40"/>
    <p:sldId id="646" r:id="rId41"/>
    <p:sldId id="865" r:id="rId42"/>
    <p:sldId id="648" r:id="rId43"/>
    <p:sldId id="649" r:id="rId44"/>
    <p:sldId id="650" r:id="rId45"/>
    <p:sldId id="651" r:id="rId46"/>
    <p:sldId id="65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16726835138387"/>
          <c:y val="7.032967032967033E-2"/>
          <c:w val="0.73044524669073407"/>
          <c:h val="0.72087912087912087"/>
        </c:manualLayout>
      </c:layout>
      <c:lineChart>
        <c:grouping val="standar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Hit Rate</c:v>
                </c:pt>
              </c:strCache>
            </c:strRef>
          </c:tx>
          <c:spPr>
            <a:ln w="32724">
              <a:solidFill>
                <a:srgbClr val="0000FF"/>
              </a:solidFill>
              <a:prstDash val="solid"/>
            </a:ln>
          </c:spPr>
          <c:marker>
            <c:symbol val="triangle"/>
            <c:size val="7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0.42156862699999997</c:v>
                </c:pt>
                <c:pt idx="1">
                  <c:v>0.58823529399999996</c:v>
                </c:pt>
                <c:pt idx="2">
                  <c:v>0.70588235300000002</c:v>
                </c:pt>
                <c:pt idx="3">
                  <c:v>0.78431372499999996</c:v>
                </c:pt>
                <c:pt idx="4">
                  <c:v>0.85294117599999997</c:v>
                </c:pt>
                <c:pt idx="5">
                  <c:v>0.90686274499999997</c:v>
                </c:pt>
                <c:pt idx="6">
                  <c:v>0.94117647100000001</c:v>
                </c:pt>
                <c:pt idx="7">
                  <c:v>0.97549019599999998</c:v>
                </c:pt>
                <c:pt idx="8">
                  <c:v>0.99509803900000005</c:v>
                </c:pt>
                <c:pt idx="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18-4433-A231-E645E552FC2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Random Hit</c:v>
                </c:pt>
              </c:strCache>
            </c:strRef>
          </c:tx>
          <c:spPr>
            <a:ln w="10908">
              <a:solidFill>
                <a:srgbClr val="0000FF"/>
              </a:solidFill>
              <a:prstDash val="lgDash"/>
            </a:ln>
          </c:spPr>
          <c:marker>
            <c:symbol val="none"/>
          </c:marker>
          <c:cat>
            <c:numRef>
              <c:f>Sheet1!$B$1:$K$1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Sheet1!$B$4:$K$4</c:f>
              <c:numCache>
                <c:formatCode>General</c:formatCode>
                <c:ptCount val="10"/>
                <c:pt idx="0">
                  <c:v>0.1</c:v>
                </c:pt>
                <c:pt idx="1">
                  <c:v>0.20000078399999999</c:v>
                </c:pt>
                <c:pt idx="2">
                  <c:v>0.30000117599999998</c:v>
                </c:pt>
                <c:pt idx="3">
                  <c:v>0.400001569</c:v>
                </c:pt>
                <c:pt idx="4">
                  <c:v>0.50000196100000005</c:v>
                </c:pt>
                <c:pt idx="5">
                  <c:v>0.60000235300000004</c:v>
                </c:pt>
                <c:pt idx="6">
                  <c:v>0.70000274500000004</c:v>
                </c:pt>
                <c:pt idx="7">
                  <c:v>0.80000313700000003</c:v>
                </c:pt>
                <c:pt idx="8">
                  <c:v>0.90000352900000002</c:v>
                </c:pt>
                <c:pt idx="9">
                  <c:v>1.0000039220000001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18-4433-A231-E645E552F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78810160"/>
        <c:axId val="-1278799824"/>
      </c:lineChart>
      <c:lineChart>
        <c:grouping val="standard"/>
        <c:varyColors val="0"/>
        <c:ser>
          <c:idx val="0"/>
          <c:order val="1"/>
          <c:tx>
            <c:strRef>
              <c:f>Sheet1!$A$3</c:f>
              <c:strCache>
                <c:ptCount val="1"/>
                <c:pt idx="0">
                  <c:v>Profit</c:v>
                </c:pt>
              </c:strCache>
            </c:strRef>
          </c:tx>
          <c:spPr>
            <a:ln w="32724">
              <a:solidFill>
                <a:srgbClr val="FF0000"/>
              </a:solidFill>
              <a:prstDash val="solid"/>
            </a:ln>
          </c:spPr>
          <c:marker>
            <c:symbol val="diamond"/>
            <c:size val="7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Sheet1!$B$1:$K$1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Sheet1!$B$3:$K$3</c:f>
              <c:numCache>
                <c:formatCode>General</c:formatCode>
                <c:ptCount val="10"/>
                <c:pt idx="0">
                  <c:v>15819.56522</c:v>
                </c:pt>
                <c:pt idx="1">
                  <c:v>20108.695650000001</c:v>
                </c:pt>
                <c:pt idx="2">
                  <c:v>22180.43478</c:v>
                </c:pt>
                <c:pt idx="3">
                  <c:v>22478.260869999998</c:v>
                </c:pt>
                <c:pt idx="4">
                  <c:v>22332.608700000001</c:v>
                </c:pt>
                <c:pt idx="5">
                  <c:v>21521.739130000002</c:v>
                </c:pt>
                <c:pt idx="6">
                  <c:v>19823.913039999999</c:v>
                </c:pt>
                <c:pt idx="7">
                  <c:v>18126.086960000001</c:v>
                </c:pt>
                <c:pt idx="8">
                  <c:v>15763.04348</c:v>
                </c:pt>
                <c:pt idx="9">
                  <c:v>12734.78261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18-4433-A231-E645E552F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81806848"/>
        <c:axId val="-1181816096"/>
      </c:lineChart>
      <c:catAx>
        <c:axId val="-12788101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Decile</a:t>
                </a:r>
              </a:p>
            </c:rich>
          </c:tx>
          <c:layout>
            <c:manualLayout>
              <c:xMode val="edge"/>
              <c:yMode val="edge"/>
              <c:x val="0.457280385078219"/>
              <c:y val="0.9054945054945055"/>
            </c:manualLayout>
          </c:layout>
          <c:overlay val="0"/>
          <c:spPr>
            <a:noFill/>
            <a:ln w="21816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72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-1278799824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-1278799824"/>
        <c:scaling>
          <c:orientation val="minMax"/>
          <c:max val="1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Cumulative Hit Rate (%)</a:t>
                </a:r>
              </a:p>
            </c:rich>
          </c:tx>
          <c:layout>
            <c:manualLayout>
              <c:xMode val="edge"/>
              <c:yMode val="edge"/>
              <c:x val="0"/>
              <c:y val="0.17802197802197803"/>
            </c:manualLayout>
          </c:layout>
          <c:overlay val="0"/>
          <c:spPr>
            <a:noFill/>
            <a:ln w="21816">
              <a:noFill/>
            </a:ln>
          </c:spPr>
        </c:title>
        <c:numFmt formatCode="0%" sourceLinked="0"/>
        <c:majorTickMark val="cross"/>
        <c:minorTickMark val="none"/>
        <c:tickLblPos val="nextTo"/>
        <c:spPr>
          <a:ln w="272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-1278810160"/>
        <c:crosses val="autoZero"/>
        <c:crossBetween val="between"/>
        <c:majorUnit val="0.2"/>
      </c:valAx>
      <c:catAx>
        <c:axId val="-1181806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181816096"/>
        <c:crosses val="autoZero"/>
        <c:auto val="0"/>
        <c:lblAlgn val="ctr"/>
        <c:lblOffset val="100"/>
        <c:noMultiLvlLbl val="0"/>
      </c:catAx>
      <c:valAx>
        <c:axId val="-1181816096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Cumulative Profit ($)</a:t>
                </a:r>
              </a:p>
            </c:rich>
          </c:tx>
          <c:layout>
            <c:manualLayout>
              <c:xMode val="edge"/>
              <c:yMode val="edge"/>
              <c:x val="0.94825511432009624"/>
              <c:y val="0.21098901098901099"/>
            </c:manualLayout>
          </c:layout>
          <c:overlay val="0"/>
          <c:spPr>
            <a:noFill/>
            <a:ln w="21816">
              <a:noFill/>
            </a:ln>
          </c:spPr>
        </c:title>
        <c:numFmt formatCode="#,##0" sourceLinked="0"/>
        <c:majorTickMark val="cross"/>
        <c:minorTickMark val="none"/>
        <c:tickLblPos val="nextTo"/>
        <c:spPr>
          <a:ln w="272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-1181806848"/>
        <c:crosses val="max"/>
        <c:crossBetween val="between"/>
        <c:majorUnit val="5000"/>
      </c:valAx>
      <c:spPr>
        <a:noFill/>
        <a:ln w="21816">
          <a:noFill/>
        </a:ln>
      </c:spPr>
    </c:plotArea>
    <c:legend>
      <c:legendPos val="r"/>
      <c:layout>
        <c:manualLayout>
          <c:xMode val="edge"/>
          <c:yMode val="edge"/>
          <c:x val="0.46329723225030084"/>
          <c:y val="0.63076923076923075"/>
          <c:w val="0.38989169675090252"/>
          <c:h val="0.14505494505494507"/>
        </c:manualLayout>
      </c:layout>
      <c:overlay val="0"/>
      <c:spPr>
        <a:solidFill>
          <a:schemeClr val="bg1"/>
        </a:solidFill>
        <a:ln w="2727">
          <a:solidFill>
            <a:schemeClr val="tx1"/>
          </a:solidFill>
          <a:prstDash val="solid"/>
        </a:ln>
      </c:sp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0" i="0" u="none" strike="noStrike" baseline="0">
          <a:solidFill>
            <a:schemeClr val="tx1"/>
          </a:solidFill>
          <a:latin typeface="Calibri" panose="020F0502020204030204" pitchFamily="34" charset="0"/>
          <a:ea typeface="Arial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605B7-4C12-45B7-8630-4807B88CCFA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81B6-1389-4AA2-83B0-B676B7F2B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9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5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4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6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65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3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8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0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7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6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D4DBF81-E95E-4A76-A47C-EA481D1C807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3DB761-FE6A-4780-994E-08EEF474BA7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49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mmons.wikimedia.org/w/index.php?curid=4018833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.be/HZGCoVF3Yv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naive-bayes-classifiers/" TargetMode="External"/><Relationship Id="rId2" Type="http://schemas.openxmlformats.org/officeDocument/2006/relationships/hyperlink" Target="https://scikit-learn.org/stable/modules/naive_bay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mplilearn.com/tutorials/deep-learning-tutorial/deep-learning-algorith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/index.php?curid=4754143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68188"/>
            <a:ext cx="10058400" cy="356616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Fundamentals, MMAI 5000</a:t>
            </a:r>
            <a:b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S4 – Supervised ML – Classification </a:t>
            </a:r>
            <a:br>
              <a:rPr lang="en-US" sz="24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spc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Hemant Sangwan</a:t>
            </a:r>
          </a:p>
        </p:txBody>
      </p:sp>
    </p:spTree>
    <p:extLst>
      <p:ext uri="{BB962C8B-B14F-4D97-AF65-F5344CB8AC3E}">
        <p14:creationId xmlns:p14="http://schemas.microsoft.com/office/powerpoint/2010/main" val="358556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Example –  Learning in perceptorn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224"/>
          <a:stretch/>
        </p:blipFill>
        <p:spPr>
          <a:xfrm>
            <a:off x="2002972" y="1822451"/>
            <a:ext cx="8186056" cy="444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4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Example –  Learning in perceptorn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3"/>
          <a:stretch/>
        </p:blipFill>
        <p:spPr>
          <a:xfrm>
            <a:off x="1839686" y="1859280"/>
            <a:ext cx="8512628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Perceptorn – Applications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6650105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Linear</a:t>
            </a: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classifier: L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ogistic regression or a linear SVM 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Can separate inputs/objects with a linear decision boundary (i.e., a straight line or a flat hyperplane)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754380" lvl="2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Source: Image credit: Cats &amp; dogs by Elizabeth Goodspeed - CC BY-SA 4.0,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  <a:hlinkClick r:id="rId2"/>
              </a:rPr>
              <a:t>https://commons.wikimedia.org/w/index.php?curid=40188333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 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4092" r="59928" b="10746"/>
          <a:stretch/>
        </p:blipFill>
        <p:spPr>
          <a:xfrm>
            <a:off x="7747385" y="1968136"/>
            <a:ext cx="3408295" cy="34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3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Perceptorn – Limitations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6650105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Perceptron is a Linear</a:t>
            </a: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classifier – it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cannot</a:t>
            </a: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do nonlinear classification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Example: </a:t>
            </a:r>
            <a:r>
              <a:rPr lang="fr-F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xor</a:t>
            </a: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(exclusive or) classification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Input: (x1=1, x2=1); output y=1, else y=0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Input: ~ (x1=0, x2=0); output y=1, else y=0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865" t="37365" r="16847" b="25269"/>
          <a:stretch/>
        </p:blipFill>
        <p:spPr>
          <a:xfrm>
            <a:off x="7747385" y="1916537"/>
            <a:ext cx="3660148" cy="22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3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Perceptorn – Limitations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6287589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Mcculloch and Pitts (1943) showed that, for example,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XOR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classification could be achieved with multiple layers But, how to learn the weights in multi-layer networks?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The Perceptron learning-rule doesn’t work in multi-layer networks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Question: What are the outputs when inputs are x1 = 0, x2 = 0 &amp; x1 = 1, x2 = 1?</a:t>
            </a:r>
            <a:endParaRPr lang="fr-F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0" t="-288" r="250" b="288"/>
          <a:stretch/>
        </p:blipFill>
        <p:spPr>
          <a:xfrm>
            <a:off x="7524206" y="1863633"/>
            <a:ext cx="3631474" cy="31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86660"/>
            <a:ext cx="10058400" cy="356616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Logistic Regression</a:t>
            </a:r>
            <a:b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</a:br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(classification / prediction of probability)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48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FD90A-6D45-09AD-93CB-5A8C38FC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A322-7A85-FF61-B7AC-0BAA7903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Agenda – Logistic Regression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588E-8036-1C15-7C88-792153B4A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Logistic Regression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Background and conceptual idea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Interpretation of logistic regression model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Estimation and Challenges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Applications </a:t>
            </a:r>
          </a:p>
          <a:p>
            <a:pPr marL="1889745" lvl="4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Choice and scoring models</a:t>
            </a:r>
          </a:p>
          <a:p>
            <a:pPr marL="1889745" lvl="4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Individual targeting (e.g., RFM models, etc.)  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6345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Logistic Regression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69857"/>
            <a:ext cx="10058400" cy="4518118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Estimate probability that an observation/case will fall into one of the groups based on a given set of independent variables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Examples 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What is the probability of you purchasing a car based on specific values of its attributes (e.g., price, brand, safety rating, mileage, etc.)?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What is the probability of you voting for a candidate based on attributes and policy platform they propose?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What is the probability of you going to gym three times a week based on your personal and other attributes (e.g., age, motivation, etc.)? 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33105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CF91F-7E67-5CE7-5673-DAB4F20F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C00F-4FA5-18E1-F007-AFB36947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Logistic Regression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1175-2FAB-A639-6478-FD7EB1601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769857"/>
            <a:ext cx="7522729" cy="4518118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Binary Logit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Y is coded as (purchase =1 , not purchase =0)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Probability of consumer i buying the product is </a:t>
            </a:r>
          </a:p>
          <a:p>
            <a:pPr marL="1889745" lvl="4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U = value (or utility) of purchasing the product</a:t>
            </a:r>
          </a:p>
          <a:p>
            <a:pPr marL="1889745" lvl="4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U=0=value (or utility) of NOT purchasing the product</a:t>
            </a:r>
          </a:p>
          <a:p>
            <a:pPr marL="1889745" lvl="4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 is measured as a linear function of observable characteristics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Xs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price, brand, demographics, etc.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α: measures influence of x on utility</a:t>
            </a:r>
          </a:p>
          <a:p>
            <a:pPr marL="1889745" lvl="4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positive: increase probability</a:t>
            </a:r>
          </a:p>
          <a:p>
            <a:pPr marL="1889745" lvl="4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negative: decrease probability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will find the </a:t>
            </a:r>
            <a:r>
              <a:rPr lang="el-G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coefficients that best “fit” the data in the sense they best “explain” the observed choices </a:t>
            </a:r>
          </a:p>
          <a:p>
            <a:pPr marL="1889745" lvl="4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9B7B5-C5DF-D783-A980-FCF2284D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009" y="2229769"/>
            <a:ext cx="2678546" cy="17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48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Estimating logistic regression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744136"/>
            <a:ext cx="10058401" cy="4102482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observed choice for customer i, product attributes Xs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Model estimated using logistic regression algorithm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estimation 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Estimated values and standard errors of α</a:t>
            </a:r>
            <a:r>
              <a:rPr lang="en-US" sz="2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Estimated impact of α</a:t>
            </a:r>
            <a:r>
              <a:rPr lang="en-US" sz="2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ij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Estimated choice probability P</a:t>
            </a:r>
            <a:r>
              <a:rPr lang="en-US" sz="24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ij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marginal impact of X on P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1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Supervised Machine learning – Classification Models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Perceptron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Logistic Model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Naïve Bayes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Generative vs discriminatory models </a:t>
            </a:r>
          </a:p>
        </p:txBody>
      </p:sp>
    </p:spTree>
    <p:extLst>
      <p:ext uri="{BB962C8B-B14F-4D97-AF65-F5344CB8AC3E}">
        <p14:creationId xmlns:p14="http://schemas.microsoft.com/office/powerpoint/2010/main" val="1026117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Linear Regression vs Logistics Regression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0"/>
            <a:ext cx="10058400" cy="4573536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Can we use linear regression (LR) when DV y is categorical (y=0 if no purchase, y=1 if purchase) ?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Technical answer: predicted values might be outside (0,1) or (1,n) 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Intuitive answer: Categorical variables are not on interval scale, which is a minimum requirement for linear regression to work? Why? </a:t>
            </a:r>
          </a:p>
        </p:txBody>
      </p:sp>
    </p:spTree>
    <p:extLst>
      <p:ext uri="{BB962C8B-B14F-4D97-AF65-F5344CB8AC3E}">
        <p14:creationId xmlns:p14="http://schemas.microsoft.com/office/powerpoint/2010/main" val="3109171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70CB5-452F-88FF-CC20-EE3C7C4C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898F-48C6-480D-1B6A-BCBA2DC6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Applications – Logistic Regression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F7B4-FA72-C211-9616-6C1E1F7B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4901"/>
            <a:ext cx="8113395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Choice Models: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As the same suggests, choice models try to model our choice behaviour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When consumers make choices (e.g., purchase, voting, other behavioural choice – healthy lifestyle, using public transport, etc.), they focus on specific attributes / features of that choice (e.g., price, brand, convenience, favourable perception, etc.)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Assign different weights to different attributes in their final decision, i.e.,  not all attributes/features are valued equally</a:t>
            </a: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706865" lvl="3" indent="-365760">
              <a:lnSpc>
                <a:spcPct val="100000"/>
              </a:lnSpc>
              <a:spcBef>
                <a:spcPts val="0"/>
              </a:spcBef>
              <a:buClrTx/>
              <a:buSzPct val="800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Choice models, based on observed data, try to separate and measure the influence of each attribute on the final choice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3C73E99-BB8E-A6EF-8F4D-EA5CDDCF60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6394" y="2638425"/>
          <a:ext cx="1701686" cy="212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714852" imgH="7143750" progId="Acrobat.Document.DC">
                  <p:embed/>
                </p:oleObj>
              </mc:Choice>
              <mc:Fallback>
                <p:oleObj name="Acrobat Document" r:id="rId2" imgW="5714852" imgH="7143750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3C73E99-BB8E-A6EF-8F4D-EA5CDDCF60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06394" y="2638425"/>
                        <a:ext cx="1701686" cy="2127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358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Choice Models – Activity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744136"/>
            <a:ext cx="10058401" cy="4102482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Select a category familiar to you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Think of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three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 attributes that are important for that category (exclude price, history, reputation and brand name)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Give importance weights to each attribute such that total sum of weights must equal 10, no zero or negative values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862013" algn="l"/>
                <a:tab pos="2382838" algn="l"/>
              </a:tabLst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Note the difference in weights assigned to attributes. Compare your weights to those assigned by other customers</a:t>
            </a:r>
          </a:p>
          <a:p>
            <a:pPr marL="109728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3285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Activity – Choice Model (Database 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744136"/>
            <a:ext cx="10058401" cy="4102482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Suppose you run the mailing operation for a major catalog firm.  You have designed a new seasonal “Winter Catalog”.  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You estimate the cost of mailing (including catalog and mailing cost) is $3. Currently you have a house list of 10,000 customers with past purchase records. 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Average amount is $40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Response rate is 2%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Decision: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How many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customers you should send this catalog to? 0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090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86660"/>
            <a:ext cx="10058400" cy="356616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 of Logistic Regression</a:t>
            </a:r>
            <a:b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Recency, Frequency, and Money (RFM) Model</a:t>
            </a:r>
          </a:p>
        </p:txBody>
      </p:sp>
    </p:spTree>
    <p:extLst>
      <p:ext uri="{BB962C8B-B14F-4D97-AF65-F5344CB8AC3E}">
        <p14:creationId xmlns:p14="http://schemas.microsoft.com/office/powerpoint/2010/main" val="4115824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Recency and its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744136"/>
            <a:ext cx="6475096" cy="4102482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Recency: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since </a:t>
            </a:r>
            <a:r>
              <a:rPr lang="en-US" sz="18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purchase, e.g., the most recent trip to Tim Horton was yesterday (or 3 months ago)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A direct marketer mailed a new offer to 30,000 customers and received 402 responses. Response rate= 402/30,000 = 1.33% 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average response rate based on recency score and sort them from smallest to largest, in quintile </a:t>
            </a: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groups, 30,000/5 = 6,000 customers in each group</a:t>
            </a: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difference between the highest and lowest response rate is 3.49 / 0.26 = 13x</a:t>
            </a:r>
          </a:p>
        </p:txBody>
      </p:sp>
      <p:pic>
        <p:nvPicPr>
          <p:cNvPr id="4" name="Picture 3" descr="http://www.dbmarketing.com/articles/images/Art149.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852256"/>
            <a:ext cx="3583305" cy="28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 and its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744136"/>
            <a:ext cx="6442513" cy="4102482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Frequency: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purchases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certain period, 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.g., 3 visits (or 25 visits) to Tim Horton per month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average response rate based on frequency  score and sort them from smallest to largest, in quintile </a:t>
            </a: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groups, 30,000/5 = 6,000 customers in each group</a:t>
            </a: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difference between the highest and lowest response rate is 1.99 / 0.93 = 2x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http://www.dbmarketing.com/articles/images/Art149.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292" y="1857375"/>
            <a:ext cx="3615888" cy="279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142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 and its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744136"/>
            <a:ext cx="6491833" cy="4102482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Money (or amount):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amount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purchase, e.g., $5 vs $100 per visit to Tim Horton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average response rate based on average amount spent and sort them from smallest to largest, in quintile </a:t>
            </a: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groups, 30,000/5 = 6,000 customers in each group</a:t>
            </a: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0160" lvl="3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§"/>
              <a:tabLst>
                <a:tab pos="862013" algn="l"/>
                <a:tab pos="2382838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difference between the highest and lowest response rate is 1.51 / 1.23 = 1.2x</a:t>
            </a:r>
          </a:p>
          <a:p>
            <a:pPr marL="1097280" lvl="2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http://www.dbmarketing.com/articles/images/Art149.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112" y="1854926"/>
            <a:ext cx="3566568" cy="27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55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RFM cells – combining R, F, and M (5 x 5 x 5 = 125)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279129" y="1828800"/>
          <a:ext cx="2209800" cy="3727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RFM Cells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Response Rate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125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8.33%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6.66%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5.42%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4.17%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4.08%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3.75%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3.00%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2.50%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1.17%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1.07%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097279" y="1828800"/>
            <a:ext cx="69894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36576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If using Quintile method, rank order 5×5×5 = 125 cells by response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6576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Select cells with “high response rates”</a:t>
            </a:r>
          </a:p>
          <a:p>
            <a:pPr marL="914400" lvl="1" indent="-365760"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Breakeven response rate: </a:t>
            </a:r>
          </a:p>
          <a:p>
            <a:pPr marL="1097280" lvl="2" indent="-365760"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Response Rate × Unit Profit Margin = Unit Mailing Cost</a:t>
            </a:r>
          </a:p>
          <a:p>
            <a:pPr marL="1097280" lvl="2" indent="-365760">
              <a:buSzPct val="80000"/>
              <a:buFont typeface="Courier New" panose="02070309020205020404" pitchFamily="49" charset="0"/>
              <a:buChar char="o"/>
              <a:tabLst>
                <a:tab pos="862013" algn="l"/>
                <a:tab pos="2382838" algn="l"/>
              </a:tabLst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Quick profit increase “without statistics”!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8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Based Individual Targeting – Lift Charts</a:t>
            </a:r>
          </a:p>
        </p:txBody>
      </p:sp>
      <p:graphicFrame>
        <p:nvGraphicFramePr>
          <p:cNvPr id="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624274" y="2027917"/>
          <a:ext cx="6778625" cy="391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533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5F890-EB85-DA55-7097-311C39F62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5FC3-A449-1CAC-CCB7-B862A3058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86660"/>
            <a:ext cx="10058400" cy="356616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Perceptron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26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Based Individual Targeting – Basic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744136"/>
            <a:ext cx="10058401" cy="4102482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Use a sample of customers that received mails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Estimate a model relating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response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 (purchase) to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individual-characteristics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 (RFM, demographics, etc.) 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Use model estimates to compute an individual “score”: predicted purchase probability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Ask “what if questions”: what if I mail to top 10% (20%, 30%, 40%, 50%, …) customers based on score? Compute response rate.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Compute “lift” – increase of response rate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Compute profit-maximizing percentage of customers to target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CA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7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Based Individual Targeting –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744136"/>
            <a:ext cx="10058401" cy="4102482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Step 1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: Create database of customer responses (choices) based either on test mailing to a sample of prospects/customers, or historical data of past customer purchases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Step 2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: Use models such as regression, or RFM to assess the impact of independent variables (drivers) of customer response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Step 3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: Score each customer/prospect based on the drivers identified in Step 2 - the higher the score, the more likely is the  predicted response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Step 4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: Classify customers into deciles (or smaller groupings) based on their scores 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Step 5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: 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ea typeface="굴림" charset="-127"/>
                <a:cs typeface="Calibri" panose="020F0502020204030204" pitchFamily="34" charset="0"/>
              </a:rPr>
              <a:t>Based on profitability analyses, determine the top deciles to which a marketing action (e.g., mailing of brochure) will be targeted</a:t>
            </a:r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 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35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– Customer Scoring and Profitability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C922A-D398-DDE7-BD8E-8A3595AE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30" y="1925793"/>
            <a:ext cx="7099791" cy="34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33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C5B00-89A0-F10B-BD24-21FB2FA40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B9531-9742-FF83-45F4-9730BA27A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86660"/>
            <a:ext cx="10058400" cy="356616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0070C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EB Garamond"/>
              </a:rPr>
              <a:t>Naïve Bayes classifier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17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Naïve Bayes classifier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Naive Bayes Classifier: Given the probabilities of each class, how do we make a prediction?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Applied to text classification 1964 by Mosteller and Wallace (statisticians)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The Naive Bayes Classifier is a probabilistic classifier. i.e. it returns the probability of a class instead of the predicted class label (as the Perceptron does)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It estimates the conditional probability of a class given the data, i.e. p(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class|data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), or p(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y|x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Example: Given an email containing “$$$”,  what is the probability that it is a spam?</a:t>
            </a:r>
          </a:p>
        </p:txBody>
      </p:sp>
    </p:spTree>
    <p:extLst>
      <p:ext uri="{BB962C8B-B14F-4D97-AF65-F5344CB8AC3E}">
        <p14:creationId xmlns:p14="http://schemas.microsoft.com/office/powerpoint/2010/main" val="1754100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Naïve Bayes classifier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1478562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There is an email containing “$$$”, what is the probability it is a spam? 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Bayes Theorem (15 minutes):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  <a:hlinkClick r:id="rId2"/>
              </a:rPr>
              <a:t>https://youtu.be/HZGCoVF3YvM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148" t="37506" r="22372" b="20056"/>
          <a:stretch/>
        </p:blipFill>
        <p:spPr>
          <a:xfrm>
            <a:off x="696683" y="3027744"/>
            <a:ext cx="4998500" cy="255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113" t="47806" r="23390" b="8411"/>
          <a:stretch/>
        </p:blipFill>
        <p:spPr>
          <a:xfrm>
            <a:off x="5956664" y="3027744"/>
            <a:ext cx="5194598" cy="28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68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Naïve Bayes classifier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882665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There is an email containing “$$$”, what is the probability it is a spam?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In what sense does a Naïve Bayes Classifier learn? What was learning in the example?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533" t="53842" r="22894" b="11936"/>
          <a:stretch/>
        </p:blipFill>
        <p:spPr>
          <a:xfrm>
            <a:off x="2025306" y="2617566"/>
            <a:ext cx="8202348" cy="33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91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Multinomial Naïve Bayes classifier – </a:t>
            </a:r>
            <a:r>
              <a:rPr lang="en-US" sz="24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classifier with multiple features </a:t>
            </a:r>
            <a:endParaRPr lang="en-US" sz="24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Multinomial Naïve Bayes Classifier: (“$$$”, “lottery”, …) 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Multinomial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 Naive Bayes Classifier = P(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f1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f2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, ...,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fn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 | c) = P(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f1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 | c)P(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f2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 | c) ... P(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fn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 | c)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Assuming features are independent 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914400" lvl="1" indent="-365760" fontAlgn="base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Question: Is the Multinomial Naïve Bayes Classifier a linear classifier?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2495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C71D7-4273-849A-514E-07BE64AE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EC70-A2A5-D809-D8E7-DA120B589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86660"/>
            <a:ext cx="10058400" cy="356616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Generative vs Discriminatory Models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99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Generative models (vs discriminatory models) </a:t>
            </a:r>
            <a:endParaRPr lang="en-US" sz="24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Model the joint probability distribution: P(x1, x2, , ...,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xn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), P(x, y) or P(x, c)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Classification: generative vs discriminative, an intuitive example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Task: figure out what language someone is speaking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Generative approach: learn each language and determine which language best fits what is heard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Discriminative approach: Determine the linguistic differences between languages</a:t>
            </a:r>
          </a:p>
          <a:p>
            <a:pPr marL="548640" lvl="1" indent="0">
              <a:lnSpc>
                <a:spcPct val="100000"/>
              </a:lnSpc>
              <a:spcBef>
                <a:spcPts val="0"/>
              </a:spcBef>
              <a:buClrTx/>
              <a:buSzPct val="100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44369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Classification Models – Percpetron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2697761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Perceptron – the first classifier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Introduced by Frank Rosenblatt in 1958 (psychologist)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Biological inspiration: synapses store memory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Donald Hebb (1949)</a:t>
            </a:r>
          </a:p>
          <a:p>
            <a:pPr marL="1280160" lvl="3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Knowledge and learning occurs in the brain primarily through the formation and change of synapses between neurons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Eric Kandel, Nobel prize 2000</a:t>
            </a:r>
          </a:p>
          <a:p>
            <a:pPr marL="1280160" lvl="3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Demonstrated the physiological basis of neural memory storage. i.e. that memories are stored in the strength of the synaptic connections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97" b="5264"/>
          <a:stretch/>
        </p:blipFill>
        <p:spPr>
          <a:xfrm>
            <a:off x="3396343" y="4525524"/>
            <a:ext cx="4624252" cy="16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37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Generative models (vs discriminatory models) </a:t>
            </a:r>
            <a:endParaRPr lang="en-US" sz="24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Model the joint probability distribution: P(x1, x2, , ...,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xn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), P(x, y) or P(x, c)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Classification: generative vs discriminative, an intuitive example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Task: figure out what language someone is speaking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Generative approach: learn each language and determine which language best fits what is heard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Discriminative approach: Determine the linguistic differences between languages</a:t>
            </a:r>
          </a:p>
          <a:p>
            <a:pPr marL="548640" lvl="1" indent="0">
              <a:lnSpc>
                <a:spcPct val="100000"/>
              </a:lnSpc>
              <a:spcBef>
                <a:spcPts val="0"/>
              </a:spcBef>
              <a:buClrTx/>
              <a:buSzPct val="100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9571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Classification – Generative (vs discriminatory models) </a:t>
            </a:r>
            <a:endParaRPr lang="en-US" sz="24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Classification: Given some input data x, what is the most probable class y? I.e.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arg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max P(y | x)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Generative approach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Learns the joint probability distribution, P(x, y) [also P(x &amp; y) &amp; P(x ∩ y)]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Classification is done by using Bayes Theorem to get P(y | x) from P(x, y) &amp; P(y)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Can also be used to generate likely data (i.e. x, y pairs)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Examples: </a:t>
            </a:r>
          </a:p>
          <a:p>
            <a:pPr marL="1280160" lvl="3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Naïve Bayes, Hidden Markov Models, (HMM), Sigmoidal Belief Networks, Gaussian Mixture Models, N-gram LM, Neural LM, Generative Adversarial, Network (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GAN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; generative and discriminative),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Variational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 Auto encoder (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VAE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914400" lvl="1" indent="-365760" fontAlgn="base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Discriminative approach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Directly learns the conditional probability distribution P(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y|x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)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Examples: </a:t>
            </a:r>
          </a:p>
          <a:p>
            <a:pPr marL="1280160" lvl="3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Logistic/linear regression, SVM, traditional, neural networks, Decision Trees, Random Forests,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XGBoost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548640" lvl="1" indent="0">
              <a:lnSpc>
                <a:spcPct val="100000"/>
              </a:lnSpc>
              <a:spcBef>
                <a:spcPts val="0"/>
              </a:spcBef>
              <a:buClrTx/>
              <a:buSzPct val="100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95510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Classification – Generative (vs discriminatory models) </a:t>
            </a:r>
            <a:endParaRPr lang="en-US" sz="24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494493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Example</a:t>
            </a:r>
          </a:p>
          <a:p>
            <a:pPr marL="548640" lvl="1" indent="0">
              <a:lnSpc>
                <a:spcPct val="100000"/>
              </a:lnSpc>
              <a:spcBef>
                <a:spcPts val="0"/>
              </a:spcBef>
              <a:buClrTx/>
              <a:buSzPct val="100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9374" y="2377441"/>
            <a:ext cx="7049093" cy="33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5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 Readings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0"/>
            <a:ext cx="10058400" cy="4518118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Naïve Bayes. Retrieved from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  <a:hlinkClick r:id="rId2"/>
              </a:rPr>
              <a:t>https://scikit-learn.org/stable/modules/naive_bayes.html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Naïve Bayes classifier. Retrieved from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  <a:hlinkClick r:id="rId3"/>
              </a:rPr>
              <a:t>https://www.geeksforgeeks.org/naive-bayes-classifiers/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Top 10 Deep Learning Algorithms You Should Know in 2023. Retrieved from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  <a:hlinkClick r:id="rId4"/>
              </a:rPr>
              <a:t>https://www.simplilearn.com/tutorials/deep-learning-tutorial/deep-learning-algorithm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</a:t>
            </a:r>
          </a:p>
          <a:p>
            <a:pPr marL="548640" lvl="1" indent="0">
              <a:lnSpc>
                <a:spcPct val="100000"/>
              </a:lnSpc>
              <a:spcBef>
                <a:spcPts val="0"/>
              </a:spcBef>
              <a:buClrTx/>
              <a:buSzPct val="100000"/>
              <a:buNone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548640" lvl="1" indent="0">
              <a:lnSpc>
                <a:spcPct val="100000"/>
              </a:lnSpc>
              <a:spcBef>
                <a:spcPts val="0"/>
              </a:spcBef>
              <a:buClrTx/>
              <a:buSzPct val="100000"/>
              <a:buNone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41183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Percpetron – Example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734901"/>
            <a:ext cx="7271657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The Mark I Perceptron: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A machine designed for image recognition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Inputs: a 20 x 20 array of cadmium sulfide photocells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Weights: potentiometers controlled by motors for weight updates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256032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"the embryo of an electronic computer that [the Navy] expects will be able to walk, talk, see, write, reproduce itself &amp; be conscious of its existence”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Rosenblatt about the Perceptron in 1958 (according to New York Times) </a:t>
            </a: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This contributed to a hype and subsequent AI winter</a:t>
            </a:r>
          </a:p>
          <a:p>
            <a:pPr marL="548640" lvl="1" indent="0">
              <a:lnSpc>
                <a:spcPct val="100000"/>
              </a:lnSpc>
              <a:spcBef>
                <a:spcPts val="0"/>
              </a:spcBef>
              <a:buClrTx/>
              <a:buSzPct val="100000"/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EB Garamond"/>
            </a:endParaRPr>
          </a:p>
          <a:p>
            <a:pPr marL="548640" lvl="1" indent="0">
              <a:lnSpc>
                <a:spcPct val="100000"/>
              </a:lnSpc>
              <a:spcBef>
                <a:spcPts val="0"/>
              </a:spcBef>
              <a:buClrTx/>
              <a:buSzPct val="100000"/>
              <a:buNone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Source: Image credit: The Mark I Perceptron, by source (WP:NFCC#4), fair use, 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  <a:hlinkClick r:id="rId2"/>
              </a:rPr>
              <a:t>https://en.wikipedia.org/w/index.php?curid=47541432</a:t>
            </a: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55" y="1823085"/>
            <a:ext cx="27146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Percpetron – Example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8"/>
          <a:stretch/>
        </p:blipFill>
        <p:spPr>
          <a:xfrm>
            <a:off x="1445623" y="1889761"/>
            <a:ext cx="8542734" cy="36140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02080" y="5718408"/>
            <a:ext cx="944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Question: What is y predict if x1 = 0.5, w1 = 2, x2 = 2, w2 = 0.5 and b = -1?</a:t>
            </a:r>
          </a:p>
        </p:txBody>
      </p:sp>
    </p:spTree>
    <p:extLst>
      <p:ext uri="{BB962C8B-B14F-4D97-AF65-F5344CB8AC3E}">
        <p14:creationId xmlns:p14="http://schemas.microsoft.com/office/powerpoint/2010/main" val="337871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Percpetron – Example 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02080" y="5718408"/>
            <a:ext cx="944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Question: How is the colour  blue/orange coded?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6582" y="1986828"/>
            <a:ext cx="9169993" cy="33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2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Learning in perceptorn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4901"/>
            <a:ext cx="10058400" cy="4564300"/>
          </a:xfrm>
        </p:spPr>
        <p:txBody>
          <a:bodyPr>
            <a:noAutofit/>
          </a:bodyPr>
          <a:lstStyle/>
          <a:p>
            <a:pPr marL="914400" lvl="1" indent="-36576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w1 (t+1) = w1 (t) + ɑ (y – y predict) x1;    a= learning rate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If error is positive (y &gt; y predict), then increase the weight → next time y predict will be bigger</a:t>
            </a: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EB Garamond"/>
              <a:cs typeface="Calibri" panose="020F0502020204030204" pitchFamily="34" charset="0"/>
              <a:sym typeface="EB Garamond"/>
            </a:endParaRPr>
          </a:p>
          <a:p>
            <a:pPr marL="1097280" lvl="2" indent="-3429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EB Garamond"/>
              <a:buChar char="○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EB Garamond"/>
                <a:cs typeface="Calibri" panose="020F0502020204030204" pitchFamily="34" charset="0"/>
                <a:sym typeface="EB Garamond"/>
              </a:rPr>
              <a:t>If error is negative (y &lt; y predict), then decrease the weight → next time y predict will be smaller</a:t>
            </a:r>
          </a:p>
        </p:txBody>
      </p:sp>
    </p:spTree>
    <p:extLst>
      <p:ext uri="{BB962C8B-B14F-4D97-AF65-F5344CB8AC3E}">
        <p14:creationId xmlns:p14="http://schemas.microsoft.com/office/powerpoint/2010/main" val="2666858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" sz="3200" spc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EB Garamond"/>
              </a:rPr>
              <a:t>Example –  Learning in perceptorn</a:t>
            </a:r>
            <a:endParaRPr lang="en-US" sz="3200" spc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607" y="1872862"/>
            <a:ext cx="9030787" cy="43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104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b77d479-df79-44e8-a6b4-b16bedb51f7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354AEAC0D15B458C11A27189D92A26" ma:contentTypeVersion="13" ma:contentTypeDescription="Create a new document." ma:contentTypeScope="" ma:versionID="77429dfaad16494f18c3ff5990266921">
  <xsd:schema xmlns:xsd="http://www.w3.org/2001/XMLSchema" xmlns:xs="http://www.w3.org/2001/XMLSchema" xmlns:p="http://schemas.microsoft.com/office/2006/metadata/properties" xmlns:ns3="db9418f5-5240-4e9a-911c-6dd0bc751640" xmlns:ns4="3b77d479-df79-44e8-a6b4-b16bedb51f78" targetNamespace="http://schemas.microsoft.com/office/2006/metadata/properties" ma:root="true" ma:fieldsID="9067451a4e85c13003077cb6bff561c0" ns3:_="" ns4:_="">
    <xsd:import namespace="db9418f5-5240-4e9a-911c-6dd0bc751640"/>
    <xsd:import namespace="3b77d479-df79-44e8-a6b4-b16bedb51f7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LengthInSeconds" minOccurs="0"/>
                <xsd:element ref="ns4:MediaServiceDateTaken" minOccurs="0"/>
                <xsd:element ref="ns4:_activity" minOccurs="0"/>
                <xsd:element ref="ns4:MediaServiceAutoTags" minOccurs="0"/>
                <xsd:element ref="ns4:MediaServiceSearchPropertie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9418f5-5240-4e9a-911c-6dd0bc7516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77d479-df79-44e8-a6b4-b16bedb51f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3E64C9-8C62-423C-A034-A02514E804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568614-9A87-425E-AC26-500BB4DF751A}">
  <ds:schemaRefs>
    <ds:schemaRef ds:uri="http://purl.org/dc/elements/1.1/"/>
    <ds:schemaRef ds:uri="db9418f5-5240-4e9a-911c-6dd0bc751640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3b77d479-df79-44e8-a6b4-b16bedb51f78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CFC190E-2B53-4D6B-8B85-7C6271874F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9418f5-5240-4e9a-911c-6dd0bc751640"/>
    <ds:schemaRef ds:uri="3b77d479-df79-44e8-a6b4-b16bedb51f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3642</TotalTime>
  <Words>2498</Words>
  <Application>Microsoft Office PowerPoint</Application>
  <PresentationFormat>Widescreen</PresentationFormat>
  <Paragraphs>287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EB Garamond</vt:lpstr>
      <vt:lpstr>Wingdings</vt:lpstr>
      <vt:lpstr>Retrospect</vt:lpstr>
      <vt:lpstr>Acrobat Document</vt:lpstr>
      <vt:lpstr>AI Fundamentals, MMAI 5000  S4 – Supervised ML – Classification   Hemant Sangwan</vt:lpstr>
      <vt:lpstr>Supervised Machine learning – Classification Models</vt:lpstr>
      <vt:lpstr>Perceptron</vt:lpstr>
      <vt:lpstr>Classification Models – Percpetron </vt:lpstr>
      <vt:lpstr>Percpetron – Example </vt:lpstr>
      <vt:lpstr>Percpetron – Example </vt:lpstr>
      <vt:lpstr>Percpetron – Example </vt:lpstr>
      <vt:lpstr>Learning in perceptorn</vt:lpstr>
      <vt:lpstr>Example –  Learning in perceptorn</vt:lpstr>
      <vt:lpstr>Example –  Learning in perceptorn</vt:lpstr>
      <vt:lpstr>Example –  Learning in perceptorn</vt:lpstr>
      <vt:lpstr>Perceptorn – Applications </vt:lpstr>
      <vt:lpstr>Perceptorn – Limitations </vt:lpstr>
      <vt:lpstr>Perceptorn – Limitations </vt:lpstr>
      <vt:lpstr>Logistic Regression (classification / prediction of probability)</vt:lpstr>
      <vt:lpstr>Agenda – Logistic Regression</vt:lpstr>
      <vt:lpstr>Logistic Regression</vt:lpstr>
      <vt:lpstr>Logistic Regression</vt:lpstr>
      <vt:lpstr>Estimating logistic regression </vt:lpstr>
      <vt:lpstr>Linear Regression vs Logistics Regression</vt:lpstr>
      <vt:lpstr>Applications – Logistic Regression</vt:lpstr>
      <vt:lpstr>Choice Models – Activity </vt:lpstr>
      <vt:lpstr>Activity – Choice Model (Database Marketing)</vt:lpstr>
      <vt:lpstr>Applications of Logistic Regression  Recency, Frequency, and Money (RFM) Model</vt:lpstr>
      <vt:lpstr>Recency and its importance</vt:lpstr>
      <vt:lpstr>Frequency and its importance</vt:lpstr>
      <vt:lpstr>Amount and its importance</vt:lpstr>
      <vt:lpstr>RFM cells – combining R, F, and M (5 x 5 x 5 = 125) </vt:lpstr>
      <vt:lpstr>Model Based Individual Targeting – Lift Charts</vt:lpstr>
      <vt:lpstr>Model Based Individual Targeting – Basic Method</vt:lpstr>
      <vt:lpstr>Model Based Individual Targeting – Steps</vt:lpstr>
      <vt:lpstr>Example – Customer Scoring and Profitability</vt:lpstr>
      <vt:lpstr>Naïve Bayes classifier</vt:lpstr>
      <vt:lpstr>Naïve Bayes classifier </vt:lpstr>
      <vt:lpstr>Naïve Bayes classifier </vt:lpstr>
      <vt:lpstr>Naïve Bayes classifier </vt:lpstr>
      <vt:lpstr>Multinomial Naïve Bayes classifier – classifier with multiple features </vt:lpstr>
      <vt:lpstr>Generative vs Discriminatory Models</vt:lpstr>
      <vt:lpstr>Generative models (vs discriminatory models) </vt:lpstr>
      <vt:lpstr>Generative models (vs discriminatory models) </vt:lpstr>
      <vt:lpstr>Classification – Generative (vs discriminatory models) </vt:lpstr>
      <vt:lpstr>Classification – Generative (vs discriminatory models) </vt:lpstr>
      <vt:lpstr>Recommended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Science  MMI 1030  Hemant Sangwan</dc:title>
  <dc:creator>Hemant Sangwan</dc:creator>
  <cp:lastModifiedBy>Hemant Sangwan</cp:lastModifiedBy>
  <cp:revision>277</cp:revision>
  <dcterms:created xsi:type="dcterms:W3CDTF">2021-08-05T09:50:20Z</dcterms:created>
  <dcterms:modified xsi:type="dcterms:W3CDTF">2025-04-28T12:37:50Z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0x0101005E354AEAC0D15B458C11A27189D92A26</vt:lpwstr>
  </property>
</Properties>
</file>